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88" r:id="rId2"/>
    <p:sldMasterId id="2147483676" r:id="rId3"/>
  </p:sldMasterIdLst>
  <p:notesMasterIdLst>
    <p:notesMasterId r:id="rId14"/>
  </p:notesMasterIdLst>
  <p:sldIdLst>
    <p:sldId id="289" r:id="rId4"/>
    <p:sldId id="387" r:id="rId5"/>
    <p:sldId id="363" r:id="rId6"/>
    <p:sldId id="388" r:id="rId7"/>
    <p:sldId id="364" r:id="rId8"/>
    <p:sldId id="390" r:id="rId9"/>
    <p:sldId id="389" r:id="rId10"/>
    <p:sldId id="365" r:id="rId11"/>
    <p:sldId id="367" r:id="rId12"/>
    <p:sldId id="259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Montserrat Bold" panose="020B0604020202020204" charset="0"/>
      <p:bold r:id="rId21"/>
    </p:embeddedFont>
    <p:embeddedFont>
      <p:font typeface="Montserrat Light" panose="00000400000000000000" pitchFamily="2" charset="0"/>
      <p:regular r:id="rId22"/>
      <p:italic r:id="rId23"/>
    </p:embeddedFont>
    <p:embeddedFont>
      <p:font typeface="Roboto Slab" panose="020B0604020202020204" charset="0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8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3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33EF3-0F9B-4425-BB72-0BEB5267ED23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CEAAA-9FE9-4C0D-9328-5899C37F98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05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285437" y="265677"/>
            <a:ext cx="11621126" cy="6326646"/>
            <a:chOff x="254476" y="265679"/>
            <a:chExt cx="11621126" cy="6326646"/>
          </a:xfrm>
        </p:grpSpPr>
        <p:sp>
          <p:nvSpPr>
            <p:cNvPr id="8" name="Flowchart: Manual Input 5"/>
            <p:cNvSpPr/>
            <p:nvPr userDrawn="1"/>
          </p:nvSpPr>
          <p:spPr>
            <a:xfrm rot="16200000" flipV="1">
              <a:off x="799317" y="-279162"/>
              <a:ext cx="6326646" cy="7416327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3494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349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3494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349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Slab"/>
                <a:ea typeface="+mn-ea"/>
                <a:cs typeface="+mn-cs"/>
              </a:endParaRPr>
            </a:p>
          </p:txBody>
        </p:sp>
        <p:sp>
          <p:nvSpPr>
            <p:cNvPr id="12" name="Flowchart: Manual Input 5"/>
            <p:cNvSpPr/>
            <p:nvPr userDrawn="1"/>
          </p:nvSpPr>
          <p:spPr>
            <a:xfrm rot="16200000" flipH="1">
              <a:off x="5594106" y="302528"/>
              <a:ext cx="5550769" cy="7012223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3494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3494 h 10000"/>
                <a:gd name="connsiteX0" fmla="*/ 15 w 10015"/>
                <a:gd name="connsiteY0" fmla="*/ 3494 h 10469"/>
                <a:gd name="connsiteX1" fmla="*/ 10015 w 10015"/>
                <a:gd name="connsiteY1" fmla="*/ 0 h 10469"/>
                <a:gd name="connsiteX2" fmla="*/ 10015 w 10015"/>
                <a:gd name="connsiteY2" fmla="*/ 10000 h 10469"/>
                <a:gd name="connsiteX3" fmla="*/ 0 w 10015"/>
                <a:gd name="connsiteY3" fmla="*/ 10469 h 10469"/>
                <a:gd name="connsiteX4" fmla="*/ 15 w 10015"/>
                <a:gd name="connsiteY4" fmla="*/ 3494 h 10469"/>
                <a:gd name="connsiteX0" fmla="*/ 15 w 10015"/>
                <a:gd name="connsiteY0" fmla="*/ 3494 h 10494"/>
                <a:gd name="connsiteX1" fmla="*/ 10015 w 10015"/>
                <a:gd name="connsiteY1" fmla="*/ 0 h 10494"/>
                <a:gd name="connsiteX2" fmla="*/ 9984 w 10015"/>
                <a:gd name="connsiteY2" fmla="*/ 10494 h 10494"/>
                <a:gd name="connsiteX3" fmla="*/ 0 w 10015"/>
                <a:gd name="connsiteY3" fmla="*/ 10469 h 10494"/>
                <a:gd name="connsiteX4" fmla="*/ 15 w 10015"/>
                <a:gd name="connsiteY4" fmla="*/ 3494 h 10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5" h="10494">
                  <a:moveTo>
                    <a:pt x="15" y="3494"/>
                  </a:moveTo>
                  <a:lnTo>
                    <a:pt x="10015" y="0"/>
                  </a:lnTo>
                  <a:cubicBezTo>
                    <a:pt x="10005" y="3498"/>
                    <a:pt x="9994" y="6996"/>
                    <a:pt x="9984" y="10494"/>
                  </a:cubicBezTo>
                  <a:lnTo>
                    <a:pt x="0" y="10469"/>
                  </a:lnTo>
                  <a:lnTo>
                    <a:pt x="15" y="349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Slab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984375"/>
            <a:ext cx="5905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4564063"/>
            <a:ext cx="5905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3" b="37125"/>
          <a:stretch/>
        </p:blipFill>
        <p:spPr>
          <a:xfrm>
            <a:off x="254475" y="3208830"/>
            <a:ext cx="6915786" cy="33751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888"/>
          <a:stretch/>
        </p:blipFill>
        <p:spPr>
          <a:xfrm>
            <a:off x="420808" y="423775"/>
            <a:ext cx="2760542" cy="78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41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181D73-72B9-4F40-AAB3-13A26D710039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REVA Academy for Corporate Excellence – RACE | race.reva.edu.in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B49BB6-5787-495D-AC20-623BD90004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49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59EB386-C260-4244-9F22-71C5BEEAC684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REVA Academy for Corporate Excellence – RACE | race.reva.edu.in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B49BB6-5787-495D-AC20-623BD90004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90181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3F87C7D-74E9-46ED-A87F-311C55ECC35B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REVA Academy for Corporate Excellence – RACE | race.reva.edu.in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B49BB6-5787-495D-AC20-623BD90004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0546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6AC6E1-8710-4FFE-A2E3-E9AEBE0B5C21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REVA Academy for Corporate Excellence – RACE | race.reva.edu.in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B49BB6-5787-495D-AC20-623BD90004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00595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941E83-6A45-4B5F-90DA-DAF1AA28FCE9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REVA Academy for Corporate Excellence – RACE | race.reva.edu.in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1579" y="92974"/>
            <a:ext cx="2926334" cy="78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1907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21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123825" y="138112"/>
            <a:ext cx="11944351" cy="6581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03412" y="1049867"/>
            <a:ext cx="113652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86667" y="379812"/>
            <a:ext cx="8382000" cy="670055"/>
          </a:xfrm>
        </p:spPr>
        <p:txBody>
          <a:bodyPr>
            <a:normAutofit/>
          </a:bodyPr>
          <a:lstStyle>
            <a:lvl1pPr algn="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29879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4AC64-A4F1-1B8A-0AC6-4786A9B97B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B1F2B5-8413-5EB3-B83E-FB83571002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085EC-A9B6-5923-ED6D-895F6E8C4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62C6-8A70-432E-A122-162871335AD1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C7944-D37B-7872-0157-363B93FA4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B8F9D-BD9A-C814-1FC1-B509D2613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46756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3B3BE-F57D-DA7E-5851-6DA98294F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319E7-1597-B027-1498-94C3B6A09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96EB0F-2E52-724D-9781-0E75933C5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C51BE-ECC1-48F5-8723-A0461878BE14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74792-13F4-3FF3-4F7A-8EED062BA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60C60-0F54-2F6B-2CEE-9E0E0156D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02595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0984D-EBB1-09FC-80CF-76E77B02C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24C25-3780-0A64-BC51-7E73C81F5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54AC3-B0FD-3951-035E-D08C4C90D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38A72-2DDC-4F0C-A767-031A00DA58F0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2F70A-B226-43F3-56D5-B4DDFE430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E0301-4A22-9AA8-709D-332E1C901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2264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B3474-1720-0F74-B17B-E84FC50CA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15A8F-9597-F873-5200-2938A5DCD8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D42FB-4CF6-A56B-4859-4B6AFA300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327CD2-F085-A433-6B21-C4760E9C0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6CC46-76C0-4E18-84BB-05A13C50C19C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470E5-5BAD-34BF-D5D7-3563FEF9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0492B8-D262-2FDF-B614-AB43A7AE8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6394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4476" y="262784"/>
            <a:ext cx="11683049" cy="612000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472"/>
          <a:stretch/>
        </p:blipFill>
        <p:spPr>
          <a:xfrm>
            <a:off x="400639" y="379813"/>
            <a:ext cx="2444161" cy="693336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3090333" y="1049867"/>
            <a:ext cx="867833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86667" y="379812"/>
            <a:ext cx="8382000" cy="670055"/>
          </a:xfrm>
        </p:spPr>
        <p:txBody>
          <a:bodyPr>
            <a:normAutofit/>
          </a:bodyPr>
          <a:lstStyle>
            <a:lvl1pPr algn="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7D1A7F-7373-3869-7B19-D11B972020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4475" y="6382786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49954A08-F531-4BFB-B155-FB6526D1B190}" type="datetime3">
              <a:rPr lang="en-US" smtClean="0"/>
              <a:t>14 December 2022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78AE685-7A90-7A5D-4D8F-1CB8728E0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4324" y="6382786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84B887BD-4322-C2D5-FA8B-30CE46F751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74023" y="6382785"/>
            <a:ext cx="58117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/>
              <a:t>REVA Academy for Corporate Excellence – RACE | race.reva.edu.in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854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1B646-8096-67E5-4529-BDB03D9A3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AAA4A-47B0-B186-D66C-512D48A550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F622B-39F0-438B-DE66-A663E1714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C4984E-0678-0232-E59D-C531B6EB17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3725E2-31E5-81AE-22CD-2CF48F4BCB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4A57D5-B59F-AA5C-531D-FDF65C100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FB99-E076-4686-8771-D9C9ED280317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848A68-6C29-6841-3EA0-D24768818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2F046F-B9C5-2135-5E78-55B99B64A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08738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212CE-8E63-DE47-926A-2806046A5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88DACC-A9CF-25B8-FADB-EF71DAB09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C4A86-EE5E-430A-B201-DD153C1D7118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E3D948-3FD6-54EB-FA88-0A79DFDE0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42A27F-E85E-D7BE-820F-5D7F4EA3A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7177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C4A645-4076-0DD1-F21F-7DA2E7DBE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F3B7A-C703-449C-9BCB-CEBE69179CE9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396299-65B8-236C-5185-326DF6281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C14A8-2899-01EE-55FF-D21207C49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06766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489C4-3A76-6231-0EB8-B7C0DF9B0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0766E-B614-6E76-EE88-55095546D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F98D78-1D4B-6D37-81ED-B8EA60969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9C743-95E7-DA77-7E6B-91D4BDC29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6A2E3-21D6-49A4-B7BE-5081A6C2E030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7D41F0-E639-1C42-61E6-67955F562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2EF771-7E4C-27D5-A567-4DF5D5BF6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18110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3586A-A7F3-4A9F-305E-21667DAD2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1AD13B-C499-3285-F0C2-B5D8500EB8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67E8D0-3A04-7DF5-1548-144A954F0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F97146-77A6-BBD1-81B6-2FBA1D87B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C6AB8-E909-429F-ABE1-7FDF375A8A24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01874-D9CC-80C3-6645-94CF4362A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CACB1A-E2BD-5A9B-ACEB-ACE55378A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33519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948CF-E4AA-AE25-988E-9AF6DED05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AE07B0-B5FB-7F01-D1C7-8FD401701F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F934E-37C1-DF05-2785-927F20E5C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3A0AB-A797-49F1-91CA-409B68B2BAD3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6E886-8046-0491-18E0-C7DA49967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E8017-6C16-A82D-097D-828555708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48373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2A64DB-7E8E-77AA-AABA-01287D38E8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E38464-7BCC-168D-22E1-3396237C3F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F9B8F-0D16-DFC3-1252-12480851D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D4285-B41F-4602-8FE6-74B6B1A68E7C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1CA6E-6281-CC49-2B16-DD159250C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0E7C1-2CA7-5D69-31E0-2E3ED2E15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57071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01" preserve="1" userDrawn="1">
  <p:cSld name="2_0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197815" y="1166622"/>
            <a:ext cx="1179637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 userDrawn="1"/>
        </p:nvSpPr>
        <p:spPr>
          <a:xfrm>
            <a:off x="5514882" y="393267"/>
            <a:ext cx="64793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>
                <a:latin typeface="+mj-lt"/>
              </a:rPr>
              <a:t>REVA Academy</a:t>
            </a:r>
            <a:r>
              <a:rPr lang="en-IN" sz="1400" baseline="0" dirty="0">
                <a:latin typeface="+mj-lt"/>
              </a:rPr>
              <a:t> for Corporate Excellence</a:t>
            </a:r>
          </a:p>
          <a:p>
            <a:pPr algn="r"/>
            <a:r>
              <a:rPr lang="en-IN" sz="1200" baseline="0" dirty="0">
                <a:latin typeface="+mj-lt"/>
              </a:rPr>
              <a:t>www.race.reva.edu.in </a:t>
            </a:r>
            <a:endParaRPr lang="en-IN" sz="1200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15" y="143294"/>
            <a:ext cx="2444405" cy="94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285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778893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55993"/>
            <a:ext cx="3840480" cy="30200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/>
              <a:t>REVA Academy for Corporate Excellence – RACE | race.reva.edu.in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136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4476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254475" y="262783"/>
            <a:ext cx="3597858" cy="633243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28660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D0CCA17-D100-45DE-A2F3-E686E13D448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0239" y="16774"/>
            <a:ext cx="2577673" cy="687380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55993"/>
            <a:ext cx="3840480" cy="30200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/>
              <a:t>REVA Academy for Corporate Excellence – RACE | race.reva.edu.in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719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31680" y="1534"/>
            <a:ext cx="2566262" cy="684266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0" y="6555993"/>
            <a:ext cx="3840480" cy="30200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/>
              <a:t>REVA Academy for Corporate Excellence – RACE | race.reva.edu.in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1503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07879" y="32014"/>
            <a:ext cx="2407921" cy="642113"/>
          </a:xfrm>
          <a:prstGeom prst="rect">
            <a:avLst/>
          </a:prstGeom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55993"/>
            <a:ext cx="3840480" cy="30200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/>
              <a:t>REVA Academy for Corporate Excellence – RACE | race.reva.edu.in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2616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0240" y="32014"/>
            <a:ext cx="2608152" cy="695508"/>
          </a:xfrm>
          <a:prstGeom prst="rect">
            <a:avLst/>
          </a:prstGeom>
        </p:spPr>
      </p:pic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55993"/>
            <a:ext cx="3840480" cy="30200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/>
              <a:t>REVA Academy for Corporate Excellence – RACE | race.reva.edu.in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6267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Main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www.websitename.com"/>
          <p:cNvSpPr txBox="1">
            <a:spLocks noGrp="1"/>
          </p:cNvSpPr>
          <p:nvPr>
            <p:ph type="body" sz="quarter" idx="13"/>
          </p:nvPr>
        </p:nvSpPr>
        <p:spPr>
          <a:xfrm rot="16200000">
            <a:off x="11153149" y="3366675"/>
            <a:ext cx="1442703" cy="124650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>
              <a:defRPr sz="900">
                <a:solidFill>
                  <a:srgbClr val="6A6E7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</a:lstStyle>
          <a:p>
            <a:r>
              <a:t>www.websitename.com</a:t>
            </a:r>
          </a:p>
        </p:txBody>
      </p:sp>
      <p:sp>
        <p:nvSpPr>
          <p:cNvPr id="32" name="uplock"/>
          <p:cNvSpPr txBox="1">
            <a:spLocks noGrp="1"/>
          </p:cNvSpPr>
          <p:nvPr>
            <p:ph type="body" sz="quarter" idx="14"/>
          </p:nvPr>
        </p:nvSpPr>
        <p:spPr>
          <a:xfrm rot="16200000">
            <a:off x="-30351" y="3342438"/>
            <a:ext cx="695703" cy="17312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>
              <a:defRPr sz="1250">
                <a:solidFill>
                  <a:srgbClr val="1C1F25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uplock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7421" y="6476735"/>
            <a:ext cx="147397" cy="139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C1CFBFE9-716E-4CC4-9BA2-ADF2F90D6429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33909" y="1"/>
            <a:ext cx="2731691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>
              <a:defRPr sz="1000"/>
            </a:lvl1pPr>
          </a:lstStyle>
          <a:p>
            <a:r>
              <a:rPr lang="en-US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4052850256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"/>
            <a:ext cx="12192000" cy="6855461"/>
          </a:xfrm>
          <a:prstGeom prst="rect">
            <a:avLst/>
          </a:prstGeom>
        </p:spPr>
      </p:pic>
      <p:grpSp>
        <p:nvGrpSpPr>
          <p:cNvPr id="16" name="Group 15"/>
          <p:cNvGrpSpPr/>
          <p:nvPr userDrawn="1"/>
        </p:nvGrpSpPr>
        <p:grpSpPr>
          <a:xfrm>
            <a:off x="237032" y="177459"/>
            <a:ext cx="11717936" cy="1204427"/>
            <a:chOff x="107455" y="133094"/>
            <a:chExt cx="8788452" cy="903320"/>
          </a:xfrm>
        </p:grpSpPr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55" y="133094"/>
              <a:ext cx="2245885" cy="90332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 userDrawn="1"/>
          </p:nvSpPr>
          <p:spPr>
            <a:xfrm>
              <a:off x="4791740" y="133094"/>
              <a:ext cx="4104167" cy="4694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IN" sz="1867" b="1" dirty="0">
                  <a:latin typeface="Calibri" panose="020F0502020204030204" pitchFamily="34" charset="0"/>
                  <a:cs typeface="Calibri" panose="020F0502020204030204" pitchFamily="34" charset="0"/>
                </a:rPr>
                <a:t>REVA Academy for Corporate Excellence (RACE)</a:t>
              </a:r>
            </a:p>
            <a:p>
              <a:pPr algn="r"/>
              <a:r>
                <a:rPr lang="en-IN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www.race.reva.edu.in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128050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"/>
            <a:ext cx="12192000" cy="6855461"/>
          </a:xfrm>
          <a:prstGeom prst="rect">
            <a:avLst/>
          </a:prstGeom>
        </p:spPr>
      </p:pic>
      <p:grpSp>
        <p:nvGrpSpPr>
          <p:cNvPr id="16" name="Group 15"/>
          <p:cNvGrpSpPr/>
          <p:nvPr userDrawn="1"/>
        </p:nvGrpSpPr>
        <p:grpSpPr>
          <a:xfrm>
            <a:off x="237032" y="177459"/>
            <a:ext cx="11717936" cy="1204427"/>
            <a:chOff x="107455" y="133094"/>
            <a:chExt cx="8788452" cy="903320"/>
          </a:xfrm>
        </p:grpSpPr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55" y="133094"/>
              <a:ext cx="2245885" cy="90332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 userDrawn="1"/>
          </p:nvSpPr>
          <p:spPr>
            <a:xfrm>
              <a:off x="4791740" y="133094"/>
              <a:ext cx="4104167" cy="4694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IN" sz="1867" b="1" dirty="0">
                  <a:latin typeface="Calibri" panose="020F0502020204030204" pitchFamily="34" charset="0"/>
                  <a:cs typeface="Calibri" panose="020F0502020204030204" pitchFamily="34" charset="0"/>
                </a:rPr>
                <a:t>REVA Academy for Corporate Excellence (RACE)</a:t>
              </a:r>
            </a:p>
            <a:p>
              <a:pPr algn="r"/>
              <a:r>
                <a:rPr lang="en-IN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www.race.reva.edu.in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12879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01" userDrawn="1">
  <p:cSld name="3_0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197815" y="1166622"/>
            <a:ext cx="1179637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 userDrawn="1"/>
        </p:nvSpPr>
        <p:spPr>
          <a:xfrm>
            <a:off x="5514882" y="393267"/>
            <a:ext cx="64793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>
                <a:latin typeface="+mj-lt"/>
              </a:rPr>
              <a:t>REVA Academy</a:t>
            </a:r>
            <a:r>
              <a:rPr lang="en-IN" sz="1400" baseline="0" dirty="0">
                <a:latin typeface="+mj-lt"/>
              </a:rPr>
              <a:t> for Corporate Excellence</a:t>
            </a:r>
          </a:p>
          <a:p>
            <a:pPr algn="r"/>
            <a:r>
              <a:rPr lang="en-IN" sz="1200" baseline="0" dirty="0">
                <a:latin typeface="+mj-lt"/>
              </a:rPr>
              <a:t>www.race.reva.edu.in </a:t>
            </a:r>
            <a:endParaRPr lang="en-IN" sz="1200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15" y="143294"/>
            <a:ext cx="2444405" cy="94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074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4476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254475" y="262783"/>
            <a:ext cx="2686688" cy="633243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03"/>
          <a:stretch/>
        </p:blipFill>
        <p:spPr>
          <a:xfrm>
            <a:off x="245097" y="1534163"/>
            <a:ext cx="2393627" cy="476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393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E08DDE-145F-4074-80B9-92A82F6FAE3F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REVA Academy for Corporate Excellence – RACE | race.reva.edu.in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B49BB6-5787-495D-AC20-623BD90004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73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324537-D8D1-48D3-974C-5042DA3C845D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REVA Academy for Corporate Excellence – RACE | race.reva.edu.in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B49BB6-5787-495D-AC20-623BD90004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3512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68FF8-54C7-4DF9-8A67-F38E35811078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REVA Academy for Corporate Excellence – RACE | race.reva.edu.in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B49BB6-5787-495D-AC20-623BD90004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9446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C775388-B0D9-4736-A094-62A2D51967A2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REVA Academy for Corporate Excellence – RACE | race.reva.edu.in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B49BB6-5787-495D-AC20-623BD90004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5811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D490C-FF0D-4F46-8C01-08A44D82182A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REVA Academy for Corporate Excellence – RACE | race.reva.edu.in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B49BB6-5787-495D-AC20-623BD90004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9969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38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1468A9-DCD9-466F-99E8-72F5C99304C3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REVA Academy for Corporate Excellence – RACE | race.reva.edu.in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1D3BC5-34EF-44B2-83AC-D5533E46F0A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3410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5BC2F2-4D2A-A620-8B97-4370377B1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21170-226C-1291-214E-AA69A4A82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BC54E-B23E-83D9-219D-3E94E86A8B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B8086-8CEF-4375-ABEF-185B80135AEB}" type="datetime3">
              <a:rPr lang="en-US" smtClean="0"/>
              <a:t>14 December 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C31A5-9A34-06DF-31F6-C0E8F5A81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REVA Academy for Corporate Excellence – RACE | race.reva.edu.in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A8EB8-6738-EBF2-0CE3-80E7244AE7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7AB3F-FF13-4C22-A1FE-9E11B92D3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9992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875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5396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383" y="1899380"/>
            <a:ext cx="5905501" cy="1998307"/>
          </a:xfrm>
        </p:spPr>
        <p:txBody>
          <a:bodyPr anchor="ctr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3200" b="1" dirty="0">
                <a:cs typeface="Arial" panose="020B0604020202020204" pitchFamily="34" charset="0"/>
              </a:rPr>
              <a:t>Project Title</a:t>
            </a:r>
            <a:br>
              <a:rPr lang="en-US" sz="3200" b="1" dirty="0">
                <a:cs typeface="Arial" panose="020B0604020202020204" pitchFamily="34" charset="0"/>
              </a:rPr>
            </a:br>
            <a:r>
              <a:rPr lang="en-US" sz="2000" dirty="0">
                <a:cs typeface="Arial" panose="020B0604020202020204" pitchFamily="34" charset="0"/>
              </a:rPr>
              <a:t>Proposal Presentation</a:t>
            </a:r>
            <a:endParaRPr lang="en-US" sz="2800" dirty="0"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54994" y="2915884"/>
            <a:ext cx="5905500" cy="2232346"/>
          </a:xfrm>
        </p:spPr>
        <p:txBody>
          <a:bodyPr>
            <a:noAutofit/>
          </a:bodyPr>
          <a:lstStyle/>
          <a:p>
            <a:pPr algn="r"/>
            <a:r>
              <a:rPr lang="en-US" sz="18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Name:</a:t>
            </a:r>
          </a:p>
          <a:p>
            <a:pPr algn="r"/>
            <a:endParaRPr lang="en-US" sz="18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  <a:p>
            <a:pPr algn="r"/>
            <a:r>
              <a:rPr lang="en-US" sz="1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Program: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Batch: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SRN: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Date: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Capstone 1/2: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485425" y="6119446"/>
            <a:ext cx="6175069" cy="3526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dirty="0">
                <a:solidFill>
                  <a:prstClr val="white"/>
                </a:solidFill>
                <a:latin typeface="Roboto Slab"/>
                <a:ea typeface="Calibri" panose="020F0502020204030204" pitchFamily="34" charset="0"/>
                <a:cs typeface="Arial" panose="020B0604020202020204" pitchFamily="34" charset="0"/>
              </a:rPr>
              <a:t>race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Slab"/>
                <a:ea typeface="Calibri" panose="020F0502020204030204" pitchFamily="34" charset="0"/>
                <a:cs typeface="Arial" panose="020B0604020202020204" pitchFamily="34" charset="0"/>
              </a:rPr>
              <a:t>.reva.edu.in</a:t>
            </a: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6646333" y="316049"/>
            <a:ext cx="5267501" cy="5798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 Slab"/>
                <a:ea typeface="+mj-ea"/>
                <a:cs typeface="+mj-cs"/>
              </a:rPr>
              <a:t>REVA Academy for Corporate Excellence (RACE)</a:t>
            </a:r>
          </a:p>
        </p:txBody>
      </p:sp>
    </p:spTree>
    <p:extLst>
      <p:ext uri="{BB962C8B-B14F-4D97-AF65-F5344CB8AC3E}">
        <p14:creationId xmlns:p14="http://schemas.microsoft.com/office/powerpoint/2010/main" val="3819035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File:Noun Project question mark icon 1101884 cc.svg - Outreach Wik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145C07-8365-45F1-BB24-52654C8AB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197" y="2700997"/>
            <a:ext cx="2767120" cy="27092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7598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F06B10-F2B9-45AE-BAEE-3A25BDC40F60}"/>
              </a:ext>
            </a:extLst>
          </p:cNvPr>
          <p:cNvGrpSpPr/>
          <p:nvPr/>
        </p:nvGrpSpPr>
        <p:grpSpPr>
          <a:xfrm>
            <a:off x="738295" y="1665297"/>
            <a:ext cx="3684148" cy="716410"/>
            <a:chOff x="1848112" y="1575921"/>
            <a:chExt cx="5288092" cy="781718"/>
          </a:xfrm>
        </p:grpSpPr>
        <p:sp>
          <p:nvSpPr>
            <p:cNvPr id="10" name="TextBox 9"/>
            <p:cNvSpPr txBox="1"/>
            <p:nvPr/>
          </p:nvSpPr>
          <p:spPr>
            <a:xfrm>
              <a:off x="2628512" y="2088972"/>
              <a:ext cx="4507692" cy="268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Background | Current status | Why this study  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602027" y="1662793"/>
              <a:ext cx="4507692" cy="40300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Introduction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48112" y="1575921"/>
              <a:ext cx="958095" cy="57091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01</a:t>
              </a:r>
              <a:endPara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8C572D2-FF82-4F09-A87C-3D3A60EF1C3D}"/>
              </a:ext>
            </a:extLst>
          </p:cNvPr>
          <p:cNvGrpSpPr/>
          <p:nvPr/>
        </p:nvGrpSpPr>
        <p:grpSpPr>
          <a:xfrm>
            <a:off x="566654" y="2735611"/>
            <a:ext cx="5244336" cy="680781"/>
            <a:chOff x="1848112" y="1575921"/>
            <a:chExt cx="5244336" cy="68078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6F8FA6-DB08-4060-9832-77D337D2BF55}"/>
                </a:ext>
              </a:extLst>
            </p:cNvPr>
            <p:cNvSpPr txBox="1"/>
            <p:nvPr/>
          </p:nvSpPr>
          <p:spPr>
            <a:xfrm>
              <a:off x="2584756" y="2010481"/>
              <a:ext cx="450769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FZShuTi" pitchFamily="2" charset="-122"/>
                  <a:cs typeface="Arial" pitchFamily="34" charset="0"/>
                </a:rPr>
                <a:t>Seminal works | Summary | Research Gap</a:t>
              </a:r>
              <a:endPara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FCF8A9D-7E22-4279-8535-9C4F0258D7B9}"/>
                </a:ext>
              </a:extLst>
            </p:cNvPr>
            <p:cNvSpPr txBox="1"/>
            <p:nvPr/>
          </p:nvSpPr>
          <p:spPr>
            <a:xfrm>
              <a:off x="2584756" y="1641794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Literature Review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E6D74D0-F347-4E58-A9D8-7E9536FAAEC3}"/>
                </a:ext>
              </a:extLst>
            </p:cNvPr>
            <p:cNvSpPr txBox="1"/>
            <p:nvPr/>
          </p:nvSpPr>
          <p:spPr>
            <a:xfrm>
              <a:off x="1848112" y="1575921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02</a:t>
              </a:r>
              <a:endPara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6517ED-D341-498B-BF06-476933A43F6B}"/>
              </a:ext>
            </a:extLst>
          </p:cNvPr>
          <p:cNvGrpSpPr/>
          <p:nvPr/>
        </p:nvGrpSpPr>
        <p:grpSpPr>
          <a:xfrm>
            <a:off x="692558" y="4990383"/>
            <a:ext cx="4493778" cy="805558"/>
            <a:chOff x="1830629" y="1575337"/>
            <a:chExt cx="5282581" cy="8055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DDE46A4-1F4F-419B-85C6-1ABD9A677D50}"/>
                </a:ext>
              </a:extLst>
            </p:cNvPr>
            <p:cNvSpPr txBox="1"/>
            <p:nvPr/>
          </p:nvSpPr>
          <p:spPr>
            <a:xfrm>
              <a:off x="2605518" y="1980785"/>
              <a:ext cx="45076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Primary &amp; Secondary Objectives | Expected Outcome</a:t>
              </a:r>
            </a:p>
            <a:p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90EC436-1B46-49D9-A7E4-ADECB5E929DF}"/>
                </a:ext>
              </a:extLst>
            </p:cNvPr>
            <p:cNvSpPr txBox="1"/>
            <p:nvPr/>
          </p:nvSpPr>
          <p:spPr>
            <a:xfrm>
              <a:off x="2535876" y="1642552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 Project Objectives  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F831A6C-272F-4BDD-8F88-4227AAB90FB2}"/>
                </a:ext>
              </a:extLst>
            </p:cNvPr>
            <p:cNvSpPr txBox="1"/>
            <p:nvPr/>
          </p:nvSpPr>
          <p:spPr>
            <a:xfrm>
              <a:off x="1830629" y="1575337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04</a:t>
              </a:r>
              <a:endPara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315038" y="1740858"/>
            <a:ext cx="3715984" cy="620982"/>
            <a:chOff x="366296" y="5072998"/>
            <a:chExt cx="5339298" cy="62098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DEE4032-D811-4C99-AE03-98362C887B64}"/>
                </a:ext>
              </a:extLst>
            </p:cNvPr>
            <p:cNvGrpSpPr/>
            <p:nvPr/>
          </p:nvGrpSpPr>
          <p:grpSpPr>
            <a:xfrm>
              <a:off x="366296" y="5072998"/>
              <a:ext cx="5339298" cy="523220"/>
              <a:chOff x="1683508" y="1590033"/>
              <a:chExt cx="5339298" cy="523220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DFCC804-6C1D-4C67-B274-1978635DA6F9}"/>
                  </a:ext>
                </a:extLst>
              </p:cNvPr>
              <p:cNvSpPr txBox="1"/>
              <p:nvPr/>
            </p:nvSpPr>
            <p:spPr>
              <a:xfrm>
                <a:off x="2515114" y="1626240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cs typeface="Arial" pitchFamily="34" charset="0"/>
                  </a:rPr>
                  <a:t>Project Methodology  </a:t>
                </a:r>
                <a:endPara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B7AC64B-48B2-4F4F-A626-7901145018C6}"/>
                  </a:ext>
                </a:extLst>
              </p:cNvPr>
              <p:cNvSpPr txBox="1"/>
              <p:nvPr/>
            </p:nvSpPr>
            <p:spPr>
              <a:xfrm>
                <a:off x="1683508" y="1590033"/>
                <a:ext cx="958096" cy="52322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cs typeface="Arial" pitchFamily="34" charset="0"/>
                  </a:rPr>
                  <a:t>05</a:t>
                </a:r>
                <a:endParaRPr lang="ko-KR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endParaRPr>
              </a:p>
            </p:txBody>
          </p:sp>
        </p:grpSp>
        <p:sp>
          <p:nvSpPr>
            <p:cNvPr id="3" name="Rectangle 2"/>
            <p:cNvSpPr/>
            <p:nvPr/>
          </p:nvSpPr>
          <p:spPr>
            <a:xfrm>
              <a:off x="1228051" y="5440064"/>
              <a:ext cx="2840842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Conceptual Framework | Research Design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7F06B10-F2B9-45AE-BAEE-3A25BDC40F60}"/>
              </a:ext>
            </a:extLst>
          </p:cNvPr>
          <p:cNvGrpSpPr/>
          <p:nvPr/>
        </p:nvGrpSpPr>
        <p:grpSpPr>
          <a:xfrm>
            <a:off x="6345492" y="2735563"/>
            <a:ext cx="3848699" cy="676334"/>
            <a:chOff x="1848112" y="1575921"/>
            <a:chExt cx="5360890" cy="676334"/>
          </a:xfrm>
        </p:grpSpPr>
        <p:sp>
          <p:nvSpPr>
            <p:cNvPr id="26" name="TextBox 25"/>
            <p:cNvSpPr txBox="1"/>
            <p:nvPr/>
          </p:nvSpPr>
          <p:spPr>
            <a:xfrm>
              <a:off x="2701310" y="2006034"/>
              <a:ext cx="450769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 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645983" y="1652044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Proposed Solution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48112" y="1575921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06</a:t>
              </a:r>
              <a:endPara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08162" y="3850475"/>
            <a:ext cx="5244336" cy="691368"/>
            <a:chOff x="530900" y="5058886"/>
            <a:chExt cx="5244336" cy="691368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1DEE4032-D811-4C99-AE03-98362C887B64}"/>
                </a:ext>
              </a:extLst>
            </p:cNvPr>
            <p:cNvGrpSpPr/>
            <p:nvPr/>
          </p:nvGrpSpPr>
          <p:grpSpPr>
            <a:xfrm>
              <a:off x="530900" y="5058886"/>
              <a:ext cx="5244336" cy="523220"/>
              <a:chOff x="1848112" y="1575921"/>
              <a:chExt cx="5244336" cy="523220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DFCC804-6C1D-4C67-B274-1978635DA6F9}"/>
                  </a:ext>
                </a:extLst>
              </p:cNvPr>
              <p:cNvSpPr txBox="1"/>
              <p:nvPr/>
            </p:nvSpPr>
            <p:spPr>
              <a:xfrm>
                <a:off x="2584756" y="164169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cs typeface="Arial" pitchFamily="34" charset="0"/>
                  </a:rPr>
                  <a:t>Problem Statement</a:t>
                </a:r>
                <a:endPara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7B7AC64B-48B2-4F4F-A626-7901145018C6}"/>
                  </a:ext>
                </a:extLst>
              </p:cNvPr>
              <p:cNvSpPr txBox="1"/>
              <p:nvPr/>
            </p:nvSpPr>
            <p:spPr>
              <a:xfrm>
                <a:off x="1848112" y="1575921"/>
                <a:ext cx="958096" cy="52322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cs typeface="Arial" pitchFamily="34" charset="0"/>
                  </a:rPr>
                  <a:t>03</a:t>
                </a:r>
                <a:endParaRPr lang="ko-KR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endParaRPr>
              </a:p>
            </p:txBody>
          </p:sp>
        </p:grpSp>
        <p:sp>
          <p:nvSpPr>
            <p:cNvPr id="45" name="Rectangle 44"/>
            <p:cNvSpPr/>
            <p:nvPr/>
          </p:nvSpPr>
          <p:spPr>
            <a:xfrm>
              <a:off x="1267544" y="5496338"/>
              <a:ext cx="220605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Technical/Functional  Problem 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7F06B10-F2B9-45AE-BAEE-3A25BDC40F60}"/>
              </a:ext>
            </a:extLst>
          </p:cNvPr>
          <p:cNvGrpSpPr/>
          <p:nvPr/>
        </p:nvGrpSpPr>
        <p:grpSpPr>
          <a:xfrm>
            <a:off x="6270794" y="3854159"/>
            <a:ext cx="4780000" cy="523220"/>
            <a:chOff x="1848112" y="1575921"/>
            <a:chExt cx="5237952" cy="523220"/>
          </a:xfrm>
        </p:grpSpPr>
        <p:sp>
          <p:nvSpPr>
            <p:cNvPr id="51" name="TextBox 50"/>
            <p:cNvSpPr txBox="1"/>
            <p:nvPr/>
          </p:nvSpPr>
          <p:spPr>
            <a:xfrm>
              <a:off x="2578371" y="1600386"/>
              <a:ext cx="4507693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Detailed Scope of Work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848112" y="1575921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07</a:t>
              </a:r>
              <a:endPara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7F06B10-F2B9-45AE-BAEE-3A25BDC40F60}"/>
              </a:ext>
            </a:extLst>
          </p:cNvPr>
          <p:cNvGrpSpPr/>
          <p:nvPr/>
        </p:nvGrpSpPr>
        <p:grpSpPr>
          <a:xfrm>
            <a:off x="6383953" y="4844106"/>
            <a:ext cx="3647069" cy="807756"/>
            <a:chOff x="1848112" y="1575921"/>
            <a:chExt cx="5307517" cy="807756"/>
          </a:xfrm>
        </p:grpSpPr>
        <p:sp>
          <p:nvSpPr>
            <p:cNvPr id="54" name="TextBox 53"/>
            <p:cNvSpPr txBox="1"/>
            <p:nvPr/>
          </p:nvSpPr>
          <p:spPr>
            <a:xfrm>
              <a:off x="2647937" y="1983567"/>
              <a:ext cx="45076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Journal Articles | White Papers </a:t>
              </a:r>
            </a:p>
            <a:p>
              <a:endPara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647936" y="1626099"/>
              <a:ext cx="4507693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References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848112" y="1575921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08</a:t>
              </a:r>
              <a:endPara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B98BC4-8BDF-A31B-7F68-4F2971CA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1AF60D-223D-461F-A92F-539B6F408AF0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B31472-8299-9197-981E-6E011EBDF9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chemeClr val="tx1"/>
                </a:solidFill>
              </a:rPr>
              <a:t>REVA Academy for Corporate Excellence – RACE | race.reva.edu.in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085CCD4-5663-6CFF-9C18-AE2E2E78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360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cs typeface="Arial" panose="020B0604020202020204" pitchFamily="34" charset="0"/>
              </a:rPr>
              <a:t>Background Information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CB7FB-5242-1E57-6872-0F00D4C04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3B8BAC-E469-4454-8372-98C2A6AAEDD1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31651-CE83-77A3-64E5-55FC8FDD7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tx1"/>
                </a:solidFill>
                <a:latin typeface="Roboto Slab"/>
              </a:rPr>
              <a:t>3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/10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B5C16E0-DF56-054B-C62F-D3A86F9F22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>
              <a:defRPr/>
            </a:pPr>
            <a:r>
              <a:rPr lang="en-US">
                <a:solidFill>
                  <a:schemeClr val="tx1"/>
                </a:solidFill>
              </a:rPr>
              <a:t>REVA Academy for Corporate Excellence – RACE | race.reva.edu.in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97730B-1642-8D95-E63E-89DB6AE1E6F6}"/>
              </a:ext>
            </a:extLst>
          </p:cNvPr>
          <p:cNvSpPr txBox="1"/>
          <p:nvPr/>
        </p:nvSpPr>
        <p:spPr>
          <a:xfrm>
            <a:off x="8797071" y="1162092"/>
            <a:ext cx="3140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Background | Current status | Why this study  </a:t>
            </a:r>
          </a:p>
        </p:txBody>
      </p:sp>
    </p:spTree>
    <p:extLst>
      <p:ext uri="{BB962C8B-B14F-4D97-AF65-F5344CB8AC3E}">
        <p14:creationId xmlns:p14="http://schemas.microsoft.com/office/powerpoint/2010/main" val="3408802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0DE61-58C3-25BA-C95A-5D5322CF7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919" y="304490"/>
            <a:ext cx="8382000" cy="670055"/>
          </a:xfrm>
        </p:spPr>
        <p:txBody>
          <a:bodyPr>
            <a:normAutofit/>
          </a:bodyPr>
          <a:lstStyle/>
          <a:p>
            <a:r>
              <a:rPr lang="en-US" altLang="ko-KR" dirty="0">
                <a:cs typeface="Arial" panose="020B0604020202020204" pitchFamily="34" charset="0"/>
              </a:rPr>
              <a:t>Literature Review</a:t>
            </a:r>
            <a:endParaRPr lang="en-IN" dirty="0">
              <a:cs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3AF0E5-4D51-3DB0-2EAE-F7C3562A8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3CDB30-232F-4967-8FE5-2B51CA38926D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608B7B81-BA66-02A6-C7F3-B332395FCC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184937"/>
              </p:ext>
            </p:extLst>
          </p:nvPr>
        </p:nvGraphicFramePr>
        <p:xfrm>
          <a:off x="239585" y="1979594"/>
          <a:ext cx="11542334" cy="325608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51116">
                  <a:extLst>
                    <a:ext uri="{9D8B030D-6E8A-4147-A177-3AD203B41FA5}">
                      <a16:colId xmlns:a16="http://schemas.microsoft.com/office/drawing/2014/main" val="1961210798"/>
                    </a:ext>
                  </a:extLst>
                </a:gridCol>
                <a:gridCol w="1695061">
                  <a:extLst>
                    <a:ext uri="{9D8B030D-6E8A-4147-A177-3AD203B41FA5}">
                      <a16:colId xmlns:a16="http://schemas.microsoft.com/office/drawing/2014/main" val="3306537469"/>
                    </a:ext>
                  </a:extLst>
                </a:gridCol>
                <a:gridCol w="1830326">
                  <a:extLst>
                    <a:ext uri="{9D8B030D-6E8A-4147-A177-3AD203B41FA5}">
                      <a16:colId xmlns:a16="http://schemas.microsoft.com/office/drawing/2014/main" val="1633340882"/>
                    </a:ext>
                  </a:extLst>
                </a:gridCol>
                <a:gridCol w="1053539">
                  <a:extLst>
                    <a:ext uri="{9D8B030D-6E8A-4147-A177-3AD203B41FA5}">
                      <a16:colId xmlns:a16="http://schemas.microsoft.com/office/drawing/2014/main" val="16426956"/>
                    </a:ext>
                  </a:extLst>
                </a:gridCol>
                <a:gridCol w="1730549">
                  <a:extLst>
                    <a:ext uri="{9D8B030D-6E8A-4147-A177-3AD203B41FA5}">
                      <a16:colId xmlns:a16="http://schemas.microsoft.com/office/drawing/2014/main" val="333333027"/>
                    </a:ext>
                  </a:extLst>
                </a:gridCol>
                <a:gridCol w="1730549">
                  <a:extLst>
                    <a:ext uri="{9D8B030D-6E8A-4147-A177-3AD203B41FA5}">
                      <a16:colId xmlns:a16="http://schemas.microsoft.com/office/drawing/2014/main" val="858140143"/>
                    </a:ext>
                  </a:extLst>
                </a:gridCol>
                <a:gridCol w="2751194">
                  <a:extLst>
                    <a:ext uri="{9D8B030D-6E8A-4147-A177-3AD203B41FA5}">
                      <a16:colId xmlns:a16="http://schemas.microsoft.com/office/drawing/2014/main" val="367764134"/>
                    </a:ext>
                  </a:extLst>
                </a:gridCol>
              </a:tblGrid>
              <a:tr h="707575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Title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Author and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Journal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Insights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Research Gaps/Comments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0980956"/>
                  </a:ext>
                </a:extLst>
              </a:tr>
              <a:tr h="364073"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2393717"/>
                  </a:ext>
                </a:extLst>
              </a:tr>
              <a:tr h="364073">
                <a:tc>
                  <a:txBody>
                    <a:bodyPr/>
                    <a:lstStyle/>
                    <a:p>
                      <a:pPr algn="ctr"/>
                      <a:endParaRPr lang="en-IN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8284863"/>
                  </a:ext>
                </a:extLst>
              </a:tr>
              <a:tr h="364073"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4518318"/>
                  </a:ext>
                </a:extLst>
              </a:tr>
              <a:tr h="364073"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5293202"/>
                  </a:ext>
                </a:extLst>
              </a:tr>
              <a:tr h="364073"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1476526"/>
                  </a:ext>
                </a:extLst>
              </a:tr>
              <a:tr h="364073"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0232611"/>
                  </a:ext>
                </a:extLst>
              </a:tr>
              <a:tr h="364073"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836015"/>
                  </a:ext>
                </a:extLst>
              </a:tr>
            </a:tbl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F37903-95EF-8CD2-FC46-A437CEFF0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REVA Academy for Corporate Excellence – RACE | race.reva.edu.in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07C3E1-884F-0757-CFF8-A39FB23E5A9E}"/>
              </a:ext>
            </a:extLst>
          </p:cNvPr>
          <p:cNvSpPr txBox="1"/>
          <p:nvPr/>
        </p:nvSpPr>
        <p:spPr>
          <a:xfrm>
            <a:off x="7274227" y="1125022"/>
            <a:ext cx="45076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FZShuTi" pitchFamily="2" charset="-122"/>
                <a:cs typeface="Arial" pitchFamily="34" charset="0"/>
              </a:rPr>
              <a:t>Seminal works | Summary | Research Gap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A1465D7-94FF-1DC7-7AFE-2361B83C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4324" y="638278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Slab"/>
                <a:ea typeface="+mn-ea"/>
                <a:cs typeface="+mn-cs"/>
              </a:rPr>
              <a:t>4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630740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Problem Statement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093FF-68FE-1A34-83ED-94CBF152C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624355F-68A3-4706-9176-BEF76A3AECFE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05C1CE5-FC18-6472-E8D0-FDE5A3D14B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REVA Academy for Corporate Excellence – RACE | race.reva.edu.in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62D41A-E7B3-E434-1159-0EE567759D48}"/>
              </a:ext>
            </a:extLst>
          </p:cNvPr>
          <p:cNvSpPr/>
          <p:nvPr/>
        </p:nvSpPr>
        <p:spPr>
          <a:xfrm>
            <a:off x="9731471" y="1161269"/>
            <a:ext cx="220605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Technical/Functional  Problem 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FA32282-0253-0C86-D4DC-B461A5B74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4324" y="638278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tx1"/>
                </a:solidFill>
                <a:latin typeface="Roboto Slab"/>
              </a:rPr>
              <a:t>5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792159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Project Objectives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093FF-68FE-1A34-83ED-94CBF152C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B35AC63-85E2-4B0A-AE28-6C24590349A3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FC11D2-400C-A9DD-49A8-4A6636086D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REVA Academy for Corporate Excellence – RACE | race.reva.edu.in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2F64B2-CAD8-04F5-3D77-1C42CEA0AB3C}"/>
              </a:ext>
            </a:extLst>
          </p:cNvPr>
          <p:cNvSpPr txBox="1"/>
          <p:nvPr/>
        </p:nvSpPr>
        <p:spPr>
          <a:xfrm>
            <a:off x="1548581" y="1902542"/>
            <a:ext cx="9645445" cy="2434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en-IN" dirty="0"/>
              <a:t>……</a:t>
            </a: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en-IN" dirty="0"/>
              <a:t>……</a:t>
            </a: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en-IN" dirty="0"/>
              <a:t>……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9AEA0F-302D-3ABF-6CFA-B6CCB647811D}"/>
              </a:ext>
            </a:extLst>
          </p:cNvPr>
          <p:cNvSpPr txBox="1"/>
          <p:nvPr/>
        </p:nvSpPr>
        <p:spPr>
          <a:xfrm>
            <a:off x="7934070" y="1135086"/>
            <a:ext cx="38345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Primary &amp; Secondary Objectives | Expected Outcome</a:t>
            </a:r>
          </a:p>
          <a:p>
            <a:pPr algn="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B28B806-AAC6-5C82-AFDF-3E839577A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4324" y="638278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tx1"/>
                </a:solidFill>
                <a:latin typeface="Roboto Slab"/>
              </a:rPr>
              <a:t>6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125971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AEC98-9F5D-57A1-359A-44EAEF3B4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Methodology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A1F721-B5F5-098C-8F83-02B74829F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98867-FC48-43F7-B725-2634657F46DE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7AF53-6640-9841-D930-5DC78170D4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REVA Academy for Corporate Excellence – RACE | race.reva.edu.in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29A60C-6104-46A1-0B31-9D4318454655}"/>
              </a:ext>
            </a:extLst>
          </p:cNvPr>
          <p:cNvSpPr/>
          <p:nvPr/>
        </p:nvSpPr>
        <p:spPr>
          <a:xfrm>
            <a:off x="8985738" y="1164028"/>
            <a:ext cx="197713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Conceptual Framework | Research Design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64B88E2-1C07-A91D-9717-6A06119AB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4324" y="638278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tx1"/>
                </a:solidFill>
                <a:latin typeface="Roboto Slab"/>
              </a:rPr>
              <a:t>7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151351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cs typeface="Arial" panose="020B0604020202020204" pitchFamily="34" charset="0"/>
              </a:rPr>
              <a:t>Proposed Solution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A3D7D-7812-0881-D790-3DDAE3C8D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0194F1-D0E0-404B-9636-4AD13125BA45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318A742-B1D7-F86D-DFA9-2A323A435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REVA Academy for Corporate Excellence – RACE | race.reva.edu.in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41D4B1C-6AE4-A8F2-E9FA-BC79218EF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4324" y="638278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tx1"/>
                </a:solidFill>
                <a:latin typeface="Roboto Slab"/>
              </a:rPr>
              <a:t>8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3510827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C48D1-F57F-4856-A08A-5D67181FE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cs typeface="Arial" panose="020B0604020202020204" pitchFamily="34" charset="0"/>
              </a:rPr>
              <a:t>References</a:t>
            </a:r>
            <a:endParaRPr lang="en-IN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F20FC-BC77-F5DE-DCB7-5A6A844B4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E65501-01B6-4480-B71B-6C4C2316D7B9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14 December 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Slab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478A14-3843-A020-E304-56CB337478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REVA Academy for Corporate Excellence – RACE | race.reva.edu.in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E68804-5D27-C41C-C224-1E75974A4925}"/>
              </a:ext>
            </a:extLst>
          </p:cNvPr>
          <p:cNvSpPr txBox="1"/>
          <p:nvPr/>
        </p:nvSpPr>
        <p:spPr>
          <a:xfrm>
            <a:off x="9037079" y="1094111"/>
            <a:ext cx="28648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/>
              <a:t>Journal Articles | White Papers 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949C78A-61BA-3328-5807-3CC71FFED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4324" y="638278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tx1"/>
                </a:solidFill>
                <a:latin typeface="Roboto Slab"/>
              </a:rPr>
              <a:t>9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Slab"/>
                <a:ea typeface="+mn-ea"/>
                <a:cs typeface="+mn-cs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13274549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ustom 5">
      <a:majorFont>
        <a:latin typeface="Roboto Slab"/>
        <a:ea typeface=""/>
        <a:cs typeface=""/>
      </a:majorFont>
      <a:minorFont>
        <a:latin typeface="Roboto Slab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1505</TotalTime>
  <Words>298</Words>
  <Application>Microsoft Office PowerPoint</Application>
  <PresentationFormat>Widescreen</PresentationFormat>
  <Paragraphs>82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Montserrat Bold</vt:lpstr>
      <vt:lpstr>Montserrat Light</vt:lpstr>
      <vt:lpstr>Roboto Slab</vt:lpstr>
      <vt:lpstr>1_Office Theme</vt:lpstr>
      <vt:lpstr>Custom Design</vt:lpstr>
      <vt:lpstr>2_Office Theme</vt:lpstr>
      <vt:lpstr>Project Title Proposal Presentation</vt:lpstr>
      <vt:lpstr>Agenda</vt:lpstr>
      <vt:lpstr>Background Information</vt:lpstr>
      <vt:lpstr>Literature Review</vt:lpstr>
      <vt:lpstr>Problem Statement</vt:lpstr>
      <vt:lpstr>Project Objectives</vt:lpstr>
      <vt:lpstr>Project Methodology</vt:lpstr>
      <vt:lpstr>Proposed Solution</vt:lpstr>
      <vt:lpstr>References</vt:lpstr>
      <vt:lpstr>PowerPoint Presentation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H2 Planning</dc:title>
  <dc:creator>RACE-996</dc:creator>
  <cp:lastModifiedBy>Dr. Shinu Abhi</cp:lastModifiedBy>
  <cp:revision>206</cp:revision>
  <dcterms:created xsi:type="dcterms:W3CDTF">2021-01-28T08:43:53Z</dcterms:created>
  <dcterms:modified xsi:type="dcterms:W3CDTF">2022-12-14T11:36:47Z</dcterms:modified>
</cp:coreProperties>
</file>

<file path=docProps/thumbnail.jpeg>
</file>